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25"/>
  </p:notesMasterIdLst>
  <p:sldIdLst>
    <p:sldId id="361" r:id="rId2"/>
    <p:sldId id="309" r:id="rId3"/>
    <p:sldId id="362" r:id="rId4"/>
    <p:sldId id="363" r:id="rId5"/>
    <p:sldId id="364" r:id="rId6"/>
    <p:sldId id="351" r:id="rId7"/>
    <p:sldId id="348" r:id="rId8"/>
    <p:sldId id="367" r:id="rId9"/>
    <p:sldId id="368" r:id="rId10"/>
    <p:sldId id="369" r:id="rId11"/>
    <p:sldId id="371" r:id="rId12"/>
    <p:sldId id="370" r:id="rId13"/>
    <p:sldId id="373" r:id="rId14"/>
    <p:sldId id="372" r:id="rId15"/>
    <p:sldId id="374" r:id="rId16"/>
    <p:sldId id="377" r:id="rId17"/>
    <p:sldId id="375" r:id="rId18"/>
    <p:sldId id="376" r:id="rId19"/>
    <p:sldId id="378" r:id="rId20"/>
    <p:sldId id="379" r:id="rId21"/>
    <p:sldId id="382" r:id="rId22"/>
    <p:sldId id="380" r:id="rId23"/>
    <p:sldId id="38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15" autoAdjust="0"/>
    <p:restoredTop sz="94662" autoAdjust="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F9976F-82E8-4DF1-A702-A0977ED31F71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066596-6D53-4727-AEED-09D7EB4F7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523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66596-6D53-4727-AEED-09D7EB4F722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37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04C62-D9C8-4CFE-9EC2-275AD2514CAF}" type="datetime1">
              <a:rPr lang="en-US" smtClean="0"/>
              <a:t>1/12/2021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B1AD-F8D4-4E4A-B881-C28D8E894D3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A09CE-4052-4597-A795-B24CBE94A140}" type="datetime1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B1AD-F8D4-4E4A-B881-C28D8E894D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63D3-A660-4836-8415-E941981E4956}" type="datetime1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B1AD-F8D4-4E4A-B881-C28D8E894D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A664-2A0D-400F-BEC9-8B8E10EE3C47}" type="datetime1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B1AD-F8D4-4E4A-B881-C28D8E894D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70B8-0A8A-49F0-B7BC-DEB53A18A71D}" type="datetime1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B1AD-F8D4-4E4A-B881-C28D8E894D3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2EDA-52F6-4467-AF97-9BCD0B6E42E9}" type="datetime1">
              <a:rPr lang="en-US" smtClean="0"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B1AD-F8D4-4E4A-B881-C28D8E894D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3081F-FF74-4C19-9996-16A20110179A}" type="datetime1">
              <a:rPr lang="en-US" smtClean="0"/>
              <a:t>1/12/2021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B1AD-F8D4-4E4A-B881-C28D8E894D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9EBE-176C-407F-8BFF-DE56C739387C}" type="datetime1">
              <a:rPr lang="en-US" smtClean="0"/>
              <a:t>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B1AD-F8D4-4E4A-B881-C28D8E894D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40451-EFB7-435F-AF59-CFBD514F6ECE}" type="datetime1">
              <a:rPr lang="en-US" smtClean="0"/>
              <a:t>1/12/2021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B1AD-F8D4-4E4A-B881-C28D8E894D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AAF48-6EAA-402E-823D-19E967C00BB7}" type="datetime1">
              <a:rPr lang="en-US" smtClean="0"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B1AD-F8D4-4E4A-B881-C28D8E894D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73BBC-B60D-4496-B683-C57C3841D6EA}" type="datetime1">
              <a:rPr lang="en-US" smtClean="0"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030B1AD-F8D4-4E4A-B881-C28D8E894D3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13040D3-7C04-40DB-ACE8-D33A746A2150}" type="datetime1">
              <a:rPr lang="en-US" smtClean="0"/>
              <a:t>1/12/2021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030B1AD-F8D4-4E4A-B881-C28D8E894D36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5" Type="http://schemas.openxmlformats.org/officeDocument/2006/relationships/hyperlink" Target="https://www.notarilaw.com/" TargetMode="Externa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otarilaw.com/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otarilaw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otarilaw.com/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37" r="10837"/>
          <a:stretch>
            <a:fillRect/>
          </a:stretch>
        </p:blipFill>
        <p:spPr/>
      </p:pic>
      <p:sp>
        <p:nvSpPr>
          <p:cNvPr id="9" name="Title 1"/>
          <p:cNvSpPr txBox="1">
            <a:spLocks/>
          </p:cNvSpPr>
          <p:nvPr/>
        </p:nvSpPr>
        <p:spPr>
          <a:xfrm>
            <a:off x="-13138" y="5181600"/>
            <a:ext cx="9157138" cy="12605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cap="none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Ancient remedy</a:t>
            </a:r>
            <a:r>
              <a:rPr lang="en-US" sz="4400" b="1" cap="none" dirty="0" smtClean="0">
                <a:solidFill>
                  <a:srgbClr val="002060"/>
                </a:solidFill>
              </a:rPr>
              <a:t>—</a:t>
            </a:r>
          </a:p>
          <a:p>
            <a:pPr algn="ctr"/>
            <a:r>
              <a:rPr lang="en-US" sz="4400" b="1" cap="none" dirty="0" smtClean="0">
                <a:solidFill>
                  <a:srgbClr val="002060"/>
                </a:solidFill>
              </a:rPr>
              <a:t>modern applications</a:t>
            </a:r>
            <a:endParaRPr lang="en-US" sz="4400" b="1" cap="none" dirty="0">
              <a:solidFill>
                <a:srgbClr val="002060"/>
              </a:solidFill>
            </a:endParaRPr>
          </a:p>
        </p:txBody>
      </p:sp>
      <p:pic>
        <p:nvPicPr>
          <p:cNvPr id="1028" name="Picture 4" descr="Sailor, Ship, Shipwreck, Sea, Forward, Water, Sail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3" r="9233" b="12393"/>
          <a:stretch/>
        </p:blipFill>
        <p:spPr bwMode="auto">
          <a:xfrm>
            <a:off x="152400" y="1828802"/>
            <a:ext cx="3962400" cy="3089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0" y="0"/>
            <a:ext cx="9157138" cy="9557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cap="none" dirty="0" smtClean="0">
                <a:solidFill>
                  <a:srgbClr val="002060"/>
                </a:solidFill>
              </a:rPr>
              <a:t>MAINTENANCE  AND  CURE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-76200" y="6477000"/>
            <a:ext cx="2286000" cy="38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u="sng" cap="none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5"/>
              </a:rPr>
              <a:t>NotariLaw.com</a:t>
            </a:r>
            <a:endParaRPr lang="en-US" sz="2000" b="1" u="sng" cap="none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7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Adams 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Liberty Maritime Corp.</a:t>
            </a:r>
            <a:b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 WL 4380996 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4800" b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839200" cy="4876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Despite numerous requests, the CM was denied </a:t>
            </a:r>
            <a:r>
              <a:rPr lang="en-US" sz="3600" dirty="0" err="1" smtClean="0"/>
              <a:t>shoreside</a:t>
            </a:r>
            <a:r>
              <a:rPr lang="en-US" sz="3600" dirty="0" smtClean="0"/>
              <a:t> medical care for 2 </a:t>
            </a:r>
            <a:r>
              <a:rPr lang="en-US" sz="3600" dirty="0"/>
              <a:t>weeks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Threatened to swim to shore.</a:t>
            </a:r>
          </a:p>
          <a:p>
            <a:r>
              <a:rPr lang="en-US" sz="3600" dirty="0" smtClean="0"/>
              <a:t>Future Care got a second opinion.</a:t>
            </a:r>
            <a:endParaRPr lang="en-US" sz="3600" dirty="0"/>
          </a:p>
          <a:p>
            <a:r>
              <a:rPr lang="en-US" sz="3600" dirty="0"/>
              <a:t>Turned out to be congestive heart </a:t>
            </a:r>
            <a:r>
              <a:rPr lang="en-US" sz="3600" dirty="0" smtClean="0"/>
              <a:t>failure, atrial fibrillation, and pneumonia.</a:t>
            </a:r>
          </a:p>
        </p:txBody>
      </p:sp>
    </p:spTree>
    <p:extLst>
      <p:ext uri="{BB962C8B-B14F-4D97-AF65-F5344CB8AC3E}">
        <p14:creationId xmlns:p14="http://schemas.microsoft.com/office/powerpoint/2010/main" val="300615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Finally disembarked 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hospitalized</a:t>
            </a:r>
            <a:endParaRPr lang="en-US" sz="4800" b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362200"/>
            <a:ext cx="8839200" cy="4495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 Suffered 2 heart attacks.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Surgery to </a:t>
            </a:r>
            <a:r>
              <a:rPr lang="en-US" sz="3600" dirty="0"/>
              <a:t>address </a:t>
            </a:r>
            <a:r>
              <a:rPr lang="en-US" sz="3600" dirty="0" smtClean="0"/>
              <a:t>blockages in </a:t>
            </a:r>
            <a:r>
              <a:rPr lang="en-US" sz="3600" dirty="0"/>
              <a:t>his </a:t>
            </a:r>
            <a:r>
              <a:rPr lang="en-US" sz="3600" dirty="0" smtClean="0"/>
              <a:t>coronary arteries.</a:t>
            </a:r>
          </a:p>
        </p:txBody>
      </p:sp>
    </p:spTree>
    <p:extLst>
      <p:ext uri="{BB962C8B-B14F-4D97-AF65-F5344CB8AC3E}">
        <p14:creationId xmlns:p14="http://schemas.microsoft.com/office/powerpoint/2010/main" val="327007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839200" cy="4876800"/>
          </a:xfrm>
        </p:spPr>
        <p:txBody>
          <a:bodyPr>
            <a:normAutofit/>
          </a:bodyPr>
          <a:lstStyle/>
          <a:p>
            <a:r>
              <a:rPr lang="en-US" sz="3600" dirty="0"/>
              <a:t> </a:t>
            </a:r>
            <a:r>
              <a:rPr lang="en-US" sz="3600" dirty="0" smtClean="0"/>
              <a:t>CM sued:</a:t>
            </a:r>
            <a:endParaRPr lang="en-US" sz="3600" dirty="0"/>
          </a:p>
          <a:p>
            <a:pPr lvl="1"/>
            <a:r>
              <a:rPr lang="en-US" sz="3400" dirty="0"/>
              <a:t>Employer (Liberty Maritime) </a:t>
            </a:r>
          </a:p>
          <a:p>
            <a:pPr lvl="1"/>
            <a:r>
              <a:rPr lang="en-US" sz="3400" dirty="0"/>
              <a:t>Captain of the ship</a:t>
            </a:r>
          </a:p>
          <a:p>
            <a:pPr lvl="1"/>
            <a:r>
              <a:rPr lang="en-US" sz="3400" dirty="0"/>
              <a:t>Telemedicine provider (Future </a:t>
            </a:r>
            <a:r>
              <a:rPr lang="en-US" sz="3400" dirty="0" smtClean="0"/>
              <a:t>Care)</a:t>
            </a:r>
          </a:p>
          <a:p>
            <a:pPr lvl="2"/>
            <a:r>
              <a:rPr lang="en-US" sz="3100" dirty="0" smtClean="0"/>
              <a:t>Summary judgment on the grounds that it engaged </a:t>
            </a:r>
            <a:r>
              <a:rPr lang="en-US" sz="3100" dirty="0"/>
              <a:t>independent contractor-physicians to dispense medical advice</a:t>
            </a:r>
            <a:r>
              <a:rPr lang="en-US" sz="3100" dirty="0" smtClean="0"/>
              <a:t>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90600" y="228600"/>
            <a:ext cx="8229600" cy="1219200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Lawsuit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218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6096000"/>
          </a:xfrm>
        </p:spPr>
        <p:txBody>
          <a:bodyPr anchor="ctr"/>
          <a:lstStyle/>
          <a:p>
            <a:pPr algn="ctr"/>
            <a:r>
              <a:rPr lang="en-US" i="1" dirty="0" smtClean="0"/>
              <a:t>Discussion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0" y="6477000"/>
            <a:ext cx="2286000" cy="38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u="sng" cap="none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NotariLaw.com</a:t>
            </a:r>
            <a:endParaRPr lang="en-US" sz="2000" b="1" u="sng" cap="none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4832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067800" cy="5334000"/>
          </a:xfrm>
        </p:spPr>
        <p:txBody>
          <a:bodyPr>
            <a:normAutofit/>
          </a:bodyPr>
          <a:lstStyle/>
          <a:p>
            <a:r>
              <a:rPr lang="en-US" sz="3600" dirty="0"/>
              <a:t>could cover insufficient or negligent provision of medical care.</a:t>
            </a:r>
          </a:p>
          <a:p>
            <a:r>
              <a:rPr lang="en-US" sz="3600" dirty="0" smtClean="0"/>
              <a:t>The </a:t>
            </a:r>
            <a:r>
              <a:rPr lang="en-US" sz="3600" dirty="0" smtClean="0"/>
              <a:t>Court observed, without deciding, that where </a:t>
            </a:r>
            <a:r>
              <a:rPr lang="en-US" sz="3600" dirty="0"/>
              <a:t>liability is imposed for failure to provide adequate training, the </a:t>
            </a:r>
            <a:r>
              <a:rPr lang="en-US" sz="3600" dirty="0" smtClean="0"/>
              <a:t>training typically </a:t>
            </a:r>
            <a:r>
              <a:rPr lang="en-US" sz="3600" dirty="0"/>
              <a:t>relates to </a:t>
            </a:r>
            <a:r>
              <a:rPr lang="en-US" sz="3600" dirty="0" smtClean="0"/>
              <a:t>the operation </a:t>
            </a:r>
            <a:r>
              <a:rPr lang="en-US" sz="3600" dirty="0"/>
              <a:t>of the vessel</a:t>
            </a:r>
            <a:r>
              <a:rPr lang="en-US" sz="3600" dirty="0" smtClean="0"/>
              <a:t>. (</a:t>
            </a:r>
            <a:r>
              <a:rPr lang="en-US" sz="3600" i="1" dirty="0" smtClean="0"/>
              <a:t>E.g.</a:t>
            </a:r>
            <a:r>
              <a:rPr lang="en-US" sz="3600" dirty="0" smtClean="0"/>
              <a:t>, maneuvering, line handling).</a:t>
            </a:r>
          </a:p>
          <a:p>
            <a:r>
              <a:rPr lang="en-US" sz="3600" dirty="0"/>
              <a:t> </a:t>
            </a:r>
            <a:r>
              <a:rPr lang="en-US" sz="3600" dirty="0" smtClean="0"/>
              <a:t>Different standard for cruise ships that carry doctors?</a:t>
            </a:r>
          </a:p>
          <a:p>
            <a:endParaRPr lang="en-US" sz="34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90600" y="228600"/>
            <a:ext cx="8229600" cy="1219200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Unseaworthiness</a:t>
            </a:r>
          </a:p>
        </p:txBody>
      </p:sp>
    </p:spTree>
    <p:extLst>
      <p:ext uri="{BB962C8B-B14F-4D97-AF65-F5344CB8AC3E}">
        <p14:creationId xmlns:p14="http://schemas.microsoft.com/office/powerpoint/2010/main" val="207826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067800" cy="5334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 Violation </a:t>
            </a:r>
            <a:r>
              <a:rPr lang="en-US" sz="3600" dirty="0"/>
              <a:t>of </a:t>
            </a:r>
            <a:r>
              <a:rPr lang="en-US" sz="3600" dirty="0" smtClean="0"/>
              <a:t>the duty to provide proper </a:t>
            </a:r>
            <a:r>
              <a:rPr lang="en-US" sz="3600" dirty="0"/>
              <a:t>medical </a:t>
            </a:r>
            <a:r>
              <a:rPr lang="en-US" sz="3600" dirty="0" smtClean="0"/>
              <a:t>treatment is </a:t>
            </a:r>
            <a:r>
              <a:rPr lang="en-US" sz="3600" dirty="0"/>
              <a:t>actionable under the Jones Act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 Improperly </a:t>
            </a:r>
            <a:r>
              <a:rPr lang="en-US" sz="3600" dirty="0"/>
              <a:t>providing for a </a:t>
            </a:r>
            <a:r>
              <a:rPr lang="en-US" sz="3600" dirty="0" smtClean="0"/>
              <a:t>seafarer’s </a:t>
            </a:r>
            <a:r>
              <a:rPr lang="en-US" sz="3600" dirty="0"/>
              <a:t>care, including the negligent selection </a:t>
            </a:r>
            <a:r>
              <a:rPr lang="en-US" sz="3600" dirty="0" smtClean="0"/>
              <a:t>of a doctor;</a:t>
            </a:r>
          </a:p>
          <a:p>
            <a:r>
              <a:rPr lang="en-US" sz="3600" dirty="0" smtClean="0"/>
              <a:t> the malpractice </a:t>
            </a:r>
            <a:r>
              <a:rPr lang="en-US" sz="3600" dirty="0"/>
              <a:t>of the </a:t>
            </a:r>
            <a:r>
              <a:rPr lang="en-US" sz="3600" dirty="0" smtClean="0"/>
              <a:t>doctor.</a:t>
            </a:r>
          </a:p>
          <a:p>
            <a:pPr lvl="1"/>
            <a:r>
              <a:rPr lang="en-US" sz="3400" dirty="0" smtClean="0"/>
              <a:t>Fact-specific inquiry.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90600" y="228600"/>
            <a:ext cx="8229600" cy="1219200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Jones Act Negligence</a:t>
            </a:r>
          </a:p>
        </p:txBody>
      </p:sp>
    </p:spTree>
    <p:extLst>
      <p:ext uri="{BB962C8B-B14F-4D97-AF65-F5344CB8AC3E}">
        <p14:creationId xmlns:p14="http://schemas.microsoft.com/office/powerpoint/2010/main" val="356536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067800" cy="5334000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 Employer’s vicarious liability for the doctor’s malpractice.</a:t>
            </a:r>
          </a:p>
          <a:p>
            <a:r>
              <a:rPr lang="en-US" sz="3600" dirty="0" smtClean="0"/>
              <a:t>Not merely the wrong diagnosis, but a negligent diagnosis.</a:t>
            </a:r>
          </a:p>
          <a:p>
            <a:r>
              <a:rPr lang="en-US" sz="3600" dirty="0" smtClean="0"/>
              <a:t> CM should </a:t>
            </a:r>
            <a:r>
              <a:rPr lang="en-US" sz="3600" dirty="0"/>
              <a:t>have been tested more extensively for </a:t>
            </a:r>
            <a:r>
              <a:rPr lang="en-US" sz="3600" dirty="0" smtClean="0"/>
              <a:t>CHF.</a:t>
            </a:r>
          </a:p>
          <a:p>
            <a:r>
              <a:rPr lang="en-US" sz="3600" dirty="0" smtClean="0"/>
              <a:t> ∴ Liberty Maritime </a:t>
            </a:r>
            <a:r>
              <a:rPr lang="en-US" sz="3600" dirty="0"/>
              <a:t>was negligent in its duty to provide adequate medical </a:t>
            </a:r>
            <a:r>
              <a:rPr lang="en-US" sz="3600" dirty="0" smtClean="0"/>
              <a:t>treatment.</a:t>
            </a:r>
          </a:p>
          <a:p>
            <a:endParaRPr lang="en-US" sz="36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90600" y="228600"/>
            <a:ext cx="8229600" cy="1219200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Jones Act Negligence (1)</a:t>
            </a:r>
          </a:p>
        </p:txBody>
      </p:sp>
    </p:spTree>
    <p:extLst>
      <p:ext uri="{BB962C8B-B14F-4D97-AF65-F5344CB8AC3E}">
        <p14:creationId xmlns:p14="http://schemas.microsoft.com/office/powerpoint/2010/main" val="231917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067800" cy="5334000"/>
          </a:xfrm>
        </p:spPr>
        <p:txBody>
          <a:bodyPr>
            <a:normAutofit/>
          </a:bodyPr>
          <a:lstStyle/>
          <a:p>
            <a:r>
              <a:rPr lang="en-US" sz="3600" dirty="0"/>
              <a:t> </a:t>
            </a:r>
            <a:r>
              <a:rPr lang="en-US" sz="3600" dirty="0" smtClean="0"/>
              <a:t>Employer vicariously liable for captain’s negligence.</a:t>
            </a:r>
          </a:p>
          <a:p>
            <a:r>
              <a:rPr lang="en-US" sz="3600" dirty="0"/>
              <a:t>Guardian-ward relationship between the master and the seafarers</a:t>
            </a:r>
            <a:r>
              <a:rPr lang="en-US" sz="3600" dirty="0" smtClean="0"/>
              <a:t>.</a:t>
            </a:r>
            <a:endParaRPr lang="en-US" sz="3600" dirty="0"/>
          </a:p>
          <a:p>
            <a:r>
              <a:rPr lang="en-US" sz="3600" dirty="0" smtClean="0"/>
              <a:t> The captain (and the company) were negligent in the duty </a:t>
            </a:r>
            <a:r>
              <a:rPr lang="en-US" sz="3600" dirty="0"/>
              <a:t>to provide appropriate medical care </a:t>
            </a:r>
            <a:r>
              <a:rPr lang="en-US" sz="3600" dirty="0" smtClean="0"/>
              <a:t>for </a:t>
            </a:r>
            <a:r>
              <a:rPr lang="en-US" sz="3600" dirty="0" smtClean="0"/>
              <a:t>the sick CM.</a:t>
            </a:r>
            <a:endParaRPr lang="en-US" sz="36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90600" y="228600"/>
            <a:ext cx="8229600" cy="1219200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Jones Act Negligence (2)</a:t>
            </a:r>
          </a:p>
        </p:txBody>
      </p:sp>
    </p:spTree>
    <p:extLst>
      <p:ext uri="{BB962C8B-B14F-4D97-AF65-F5344CB8AC3E}">
        <p14:creationId xmlns:p14="http://schemas.microsoft.com/office/powerpoint/2010/main" val="165771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067800" cy="5334000"/>
          </a:xfrm>
        </p:spPr>
        <p:txBody>
          <a:bodyPr>
            <a:normAutofit/>
          </a:bodyPr>
          <a:lstStyle/>
          <a:p>
            <a:r>
              <a:rPr lang="en-US" sz="3600" dirty="0"/>
              <a:t>46 U.S.C. § 30510: Vicarious liability for medical malpractice with regard to </a:t>
            </a:r>
            <a:r>
              <a:rPr lang="en-US" sz="3600" dirty="0" smtClean="0"/>
              <a:t>crew</a:t>
            </a:r>
          </a:p>
          <a:p>
            <a:r>
              <a:rPr lang="en-US" sz="3600" dirty="0" smtClean="0"/>
              <a:t>Applying a three-year </a:t>
            </a:r>
            <a:r>
              <a:rPr lang="en-US" sz="3600" dirty="0"/>
              <a:t>limitations period for </a:t>
            </a:r>
            <a:r>
              <a:rPr lang="en-US" sz="3600" dirty="0" smtClean="0"/>
              <a:t>vicarious liability for negligent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telemedicine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smtClean="0"/>
              <a:t>services, as opposed to malpractice at a “</a:t>
            </a:r>
            <a:r>
              <a:rPr lang="en-US" sz="3600" dirty="0" err="1" smtClean="0"/>
              <a:t>shoreside</a:t>
            </a:r>
            <a:r>
              <a:rPr lang="en-US" sz="3600" dirty="0" smtClean="0"/>
              <a:t> facility.”</a:t>
            </a:r>
            <a:endParaRPr lang="en-US" sz="36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90600" y="228600"/>
            <a:ext cx="8229600" cy="1219200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Statute of Limitations</a:t>
            </a:r>
          </a:p>
        </p:txBody>
      </p:sp>
    </p:spTree>
    <p:extLst>
      <p:ext uri="{BB962C8B-B14F-4D97-AF65-F5344CB8AC3E}">
        <p14:creationId xmlns:p14="http://schemas.microsoft.com/office/powerpoint/2010/main" val="109188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067800" cy="5334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 Unpaid Maintenance and Cure </a:t>
            </a:r>
          </a:p>
          <a:p>
            <a:r>
              <a:rPr lang="en-US" sz="3600" dirty="0" smtClean="0"/>
              <a:t> Lost wages</a:t>
            </a:r>
          </a:p>
          <a:p>
            <a:r>
              <a:rPr lang="en-US" sz="3600" dirty="0" smtClean="0"/>
              <a:t> Pain </a:t>
            </a:r>
            <a:r>
              <a:rPr lang="en-US" sz="3600" dirty="0"/>
              <a:t>and Suffering = </a:t>
            </a:r>
            <a:r>
              <a:rPr lang="en-US" sz="3600" dirty="0" smtClean="0"/>
              <a:t>3 times </a:t>
            </a:r>
            <a:r>
              <a:rPr lang="en-US" sz="3600" dirty="0"/>
              <a:t>the </a:t>
            </a:r>
            <a:r>
              <a:rPr lang="en-US" sz="3600" u="sng" dirty="0"/>
              <a:t>recoverable lost </a:t>
            </a:r>
            <a:r>
              <a:rPr lang="en-US" sz="3600" u="sng" dirty="0" smtClean="0"/>
              <a:t>wages.				</a:t>
            </a:r>
          </a:p>
          <a:p>
            <a:r>
              <a:rPr lang="en-US" sz="3600" dirty="0" smtClean="0"/>
              <a:t>Joint &amp; Several Liability (captain and employer)</a:t>
            </a:r>
          </a:p>
          <a:p>
            <a:pPr lvl="1"/>
            <a:r>
              <a:rPr lang="en-US" sz="3400" dirty="0" smtClean="0"/>
              <a:t>Except Maintenance and Cure is against employer only.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90600" y="228600"/>
            <a:ext cx="8229600" cy="1219200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Compensatory Damages</a:t>
            </a:r>
          </a:p>
        </p:txBody>
      </p:sp>
    </p:spTree>
    <p:extLst>
      <p:ext uri="{BB962C8B-B14F-4D97-AF65-F5344CB8AC3E}">
        <p14:creationId xmlns:p14="http://schemas.microsoft.com/office/powerpoint/2010/main" val="214245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914400"/>
          </a:xfrm>
        </p:spPr>
        <p:txBody>
          <a:bodyPr/>
          <a:lstStyle/>
          <a:p>
            <a:r>
              <a:rPr lang="en-US" sz="48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Maintenance  and  cure</a:t>
            </a:r>
            <a:endParaRPr lang="en-US" sz="4800" b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200" y="1524000"/>
            <a:ext cx="9067800" cy="5486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concerns </a:t>
            </a:r>
            <a:r>
              <a:rPr lang="en-US" sz="3200" dirty="0">
                <a:solidFill>
                  <a:schemeClr val="tx1"/>
                </a:solidFill>
              </a:rPr>
              <a:t>the </a:t>
            </a:r>
            <a:r>
              <a:rPr lang="en-US" sz="3200" dirty="0" smtClean="0">
                <a:solidFill>
                  <a:schemeClr val="tx1"/>
                </a:solidFill>
              </a:rPr>
              <a:t>employer’s “obligation </a:t>
            </a:r>
            <a:r>
              <a:rPr lang="en-US" sz="3200" dirty="0">
                <a:solidFill>
                  <a:schemeClr val="tx1"/>
                </a:solidFill>
              </a:rPr>
              <a:t>to provide food, lodging, and medical services to a seaman injured while serving the ship.”  </a:t>
            </a:r>
            <a:r>
              <a:rPr lang="en-US" sz="3200" i="1" dirty="0">
                <a:solidFill>
                  <a:schemeClr val="tx1"/>
                </a:solidFill>
              </a:rPr>
              <a:t>Atl. Sounding Co., Inc. v. Townsend</a:t>
            </a:r>
            <a:r>
              <a:rPr lang="en-US" sz="3200" dirty="0">
                <a:solidFill>
                  <a:schemeClr val="tx1"/>
                </a:solidFill>
              </a:rPr>
              <a:t>, 557 U.S. 404, 407-08 (</a:t>
            </a:r>
            <a:r>
              <a:rPr lang="en-US" sz="3200" dirty="0" smtClean="0">
                <a:solidFill>
                  <a:schemeClr val="tx1"/>
                </a:solidFill>
              </a:rPr>
              <a:t>2009).</a:t>
            </a:r>
          </a:p>
          <a:p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Ancient/expansive/presumption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55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067800" cy="5334000"/>
          </a:xfrm>
        </p:spPr>
        <p:txBody>
          <a:bodyPr>
            <a:normAutofit fontScale="92500"/>
          </a:bodyPr>
          <a:lstStyle/>
          <a:p>
            <a:r>
              <a:rPr lang="en-US" sz="3600" dirty="0" err="1" smtClean="0"/>
              <a:t>Punitives</a:t>
            </a:r>
            <a:r>
              <a:rPr lang="en-US" sz="3600" dirty="0" smtClean="0"/>
              <a:t> (failure to provide medical care; attempted cover-up)</a:t>
            </a:r>
          </a:p>
          <a:p>
            <a:pPr lvl="1"/>
            <a:r>
              <a:rPr lang="en-US" sz="3400" dirty="0" smtClean="0"/>
              <a:t> </a:t>
            </a:r>
            <a:r>
              <a:rPr lang="en-US" sz="3400" dirty="0" smtClean="0">
                <a:cs typeface="Courier New"/>
              </a:rPr>
              <a:t>⅓ </a:t>
            </a:r>
            <a:r>
              <a:rPr lang="en-US" sz="3400" dirty="0" smtClean="0"/>
              <a:t>of </a:t>
            </a:r>
            <a:r>
              <a:rPr lang="en-US" sz="3400" dirty="0"/>
              <a:t>the pain and </a:t>
            </a:r>
            <a:r>
              <a:rPr lang="en-US" sz="3400" dirty="0" smtClean="0"/>
              <a:t>suffering + </a:t>
            </a:r>
            <a:r>
              <a:rPr lang="en-US" sz="3400" dirty="0"/>
              <a:t>lost </a:t>
            </a:r>
            <a:r>
              <a:rPr lang="en-US" sz="3400" dirty="0" smtClean="0"/>
              <a:t>wages + </a:t>
            </a:r>
            <a:r>
              <a:rPr lang="en-US" sz="3600" dirty="0" smtClean="0"/>
              <a:t>maintenance </a:t>
            </a:r>
            <a:r>
              <a:rPr lang="en-US" sz="3600" dirty="0"/>
              <a:t>&amp; </a:t>
            </a:r>
            <a:r>
              <a:rPr lang="en-US" sz="3600" dirty="0" smtClean="0"/>
              <a:t>cure.</a:t>
            </a:r>
            <a:endParaRPr lang="en-US" sz="3600" dirty="0" smtClean="0"/>
          </a:p>
          <a:p>
            <a:r>
              <a:rPr lang="en-US" sz="3600" dirty="0" smtClean="0"/>
              <a:t> </a:t>
            </a:r>
            <a:r>
              <a:rPr lang="en-US" sz="3600" dirty="0"/>
              <a:t>imposed </a:t>
            </a:r>
            <a:r>
              <a:rPr lang="en-US" sz="3600" dirty="0" smtClean="0"/>
              <a:t>against the captain.</a:t>
            </a:r>
          </a:p>
          <a:p>
            <a:r>
              <a:rPr lang="en-US" sz="3600" dirty="0" smtClean="0"/>
              <a:t>Captain had </a:t>
            </a:r>
            <a:r>
              <a:rPr lang="en-US" sz="3600" dirty="0"/>
              <a:t>a surprising amount of </a:t>
            </a:r>
            <a:r>
              <a:rPr lang="en-US" sz="3600" dirty="0" smtClean="0"/>
              <a:t>discretion.</a:t>
            </a:r>
          </a:p>
          <a:p>
            <a:r>
              <a:rPr lang="en-US" sz="3600" dirty="0" smtClean="0"/>
              <a:t>Lack </a:t>
            </a:r>
            <a:r>
              <a:rPr lang="en-US" sz="3600" dirty="0"/>
              <a:t>of </a:t>
            </a:r>
            <a:r>
              <a:rPr lang="en-US" sz="3600" dirty="0" smtClean="0"/>
              <a:t>oversight relating </a:t>
            </a:r>
            <a:r>
              <a:rPr lang="en-US" sz="3600" dirty="0"/>
              <a:t>to </a:t>
            </a:r>
            <a:r>
              <a:rPr lang="en-US" sz="3600" dirty="0" smtClean="0"/>
              <a:t>crew medical </a:t>
            </a:r>
            <a:r>
              <a:rPr lang="en-US" sz="3600" dirty="0"/>
              <a:t>care</a:t>
            </a:r>
            <a:r>
              <a:rPr lang="en-US" sz="3600" dirty="0" smtClean="0"/>
              <a:t>.</a:t>
            </a:r>
          </a:p>
          <a:p>
            <a:r>
              <a:rPr lang="en-US" sz="3600" dirty="0"/>
              <a:t>∴ </a:t>
            </a:r>
            <a:r>
              <a:rPr lang="en-US" sz="3600" dirty="0" smtClean="0"/>
              <a:t>Liability for </a:t>
            </a:r>
            <a:r>
              <a:rPr lang="en-US" sz="3600" dirty="0"/>
              <a:t>the punitive damages </a:t>
            </a:r>
            <a:r>
              <a:rPr lang="en-US" sz="3600" dirty="0" smtClean="0"/>
              <a:t>award also </a:t>
            </a:r>
            <a:r>
              <a:rPr lang="en-US" sz="3600" dirty="0"/>
              <a:t>imputed to </a:t>
            </a:r>
            <a:r>
              <a:rPr lang="en-US" sz="3600" dirty="0" smtClean="0"/>
              <a:t>employer (for enabling).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90600" y="228600"/>
            <a:ext cx="8229600" cy="1219200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Punitive Damages</a:t>
            </a:r>
          </a:p>
        </p:txBody>
      </p:sp>
    </p:spTree>
    <p:extLst>
      <p:ext uri="{BB962C8B-B14F-4D97-AF65-F5344CB8AC3E}">
        <p14:creationId xmlns:p14="http://schemas.microsoft.com/office/powerpoint/2010/main" val="359633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067800" cy="5334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No punitive damages </a:t>
            </a:r>
            <a:r>
              <a:rPr lang="en-US" sz="3600" dirty="0"/>
              <a:t>for delayed maintenance payments and reimbursement of medical expenses because no evidence it was willful or wanton.</a:t>
            </a:r>
          </a:p>
          <a:p>
            <a:endParaRPr lang="en-US" sz="3600" dirty="0" smtClean="0"/>
          </a:p>
          <a:p>
            <a:endParaRPr lang="en-US" sz="36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90600" y="228600"/>
            <a:ext cx="8229600" cy="1219200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Punitive Damages</a:t>
            </a:r>
          </a:p>
        </p:txBody>
      </p:sp>
    </p:spTree>
    <p:extLst>
      <p:ext uri="{BB962C8B-B14F-4D97-AF65-F5344CB8AC3E}">
        <p14:creationId xmlns:p14="http://schemas.microsoft.com/office/powerpoint/2010/main" val="119878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067800" cy="5867400"/>
          </a:xfrm>
        </p:spPr>
        <p:txBody>
          <a:bodyPr>
            <a:noAutofit/>
          </a:bodyPr>
          <a:lstStyle/>
          <a:p>
            <a:r>
              <a:rPr lang="en-US" sz="3000" dirty="0" smtClean="0"/>
              <a:t>If CM could prove that he was discriminated against and denied medical care because he was a diabetic …</a:t>
            </a:r>
          </a:p>
          <a:p>
            <a:pPr lvl="1"/>
            <a:r>
              <a:rPr lang="en-US" sz="3000" dirty="0" smtClean="0"/>
              <a:t>Diabetes is recognized as a </a:t>
            </a:r>
            <a:r>
              <a:rPr lang="en-US" sz="3000" dirty="0"/>
              <a:t>disability </a:t>
            </a:r>
            <a:r>
              <a:rPr lang="en-US" sz="3000" dirty="0" smtClean="0"/>
              <a:t>that substantially </a:t>
            </a:r>
            <a:r>
              <a:rPr lang="en-US" sz="3000" dirty="0"/>
              <a:t>limits the function of the endocrine system</a:t>
            </a:r>
            <a:r>
              <a:rPr lang="en-US" sz="3000" dirty="0" smtClean="0"/>
              <a:t>.</a:t>
            </a:r>
            <a:endParaRPr lang="en-US" sz="3000" dirty="0"/>
          </a:p>
          <a:p>
            <a:r>
              <a:rPr lang="en-US" sz="3000" dirty="0" smtClean="0"/>
              <a:t>CM was qualified to perform essential functions of the job with or without reasonable accommodation.</a:t>
            </a:r>
          </a:p>
          <a:p>
            <a:r>
              <a:rPr lang="en-US" sz="3000" i="1" dirty="0"/>
              <a:t>Schultz v. Royal Caribbean Cruises, Ltd</a:t>
            </a:r>
            <a:r>
              <a:rPr lang="en-US" sz="3000" i="1" dirty="0" smtClean="0"/>
              <a:t>.</a:t>
            </a:r>
            <a:r>
              <a:rPr lang="en-US" sz="3000" dirty="0" smtClean="0"/>
              <a:t>, No. 18-cv-24023, 2020 </a:t>
            </a:r>
            <a:r>
              <a:rPr lang="en-US" sz="3000" dirty="0"/>
              <a:t>WL </a:t>
            </a:r>
            <a:r>
              <a:rPr lang="en-US" sz="3000" dirty="0" smtClean="0"/>
              <a:t>3035233 (S.D. Fla. June 5, </a:t>
            </a:r>
            <a:r>
              <a:rPr lang="en-US" sz="3000" dirty="0"/>
              <a:t>2020</a:t>
            </a:r>
            <a:r>
              <a:rPr lang="en-US" sz="3000" dirty="0" smtClean="0"/>
              <a:t>) (applying ADA to U.S. citizen’s dispute against RCCL).</a:t>
            </a:r>
            <a:endParaRPr lang="en-US" sz="30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90600" y="228600"/>
            <a:ext cx="8229600" cy="1219200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Arguable ADA claim?</a:t>
            </a:r>
          </a:p>
        </p:txBody>
      </p:sp>
    </p:spTree>
    <p:extLst>
      <p:ext uri="{BB962C8B-B14F-4D97-AF65-F5344CB8AC3E}">
        <p14:creationId xmlns:p14="http://schemas.microsoft.com/office/powerpoint/2010/main" val="275340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067800" cy="5105400"/>
          </a:xfrm>
        </p:spPr>
        <p:txBody>
          <a:bodyPr>
            <a:noAutofit/>
          </a:bodyPr>
          <a:lstStyle/>
          <a:p>
            <a:r>
              <a:rPr lang="en-US" sz="3000" dirty="0" smtClean="0"/>
              <a:t>Hybrid Jones Act-Unseaworthiness</a:t>
            </a:r>
          </a:p>
          <a:p>
            <a:r>
              <a:rPr lang="en-US" sz="3000" dirty="0" smtClean="0"/>
              <a:t>Within the court’s discretion</a:t>
            </a:r>
          </a:p>
          <a:p>
            <a:r>
              <a:rPr lang="en-US" sz="3000" dirty="0" smtClean="0"/>
              <a:t>Despite the finding of no unseaworthiness</a:t>
            </a:r>
          </a:p>
          <a:p>
            <a:r>
              <a:rPr lang="en-US" sz="3000" dirty="0" smtClean="0"/>
              <a:t>Applied the state </a:t>
            </a:r>
            <a:r>
              <a:rPr lang="en-US" sz="3000" dirty="0"/>
              <a:t>statutory prejudgment interest </a:t>
            </a:r>
            <a:r>
              <a:rPr lang="en-US" sz="3000" dirty="0" smtClean="0"/>
              <a:t>rate.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90600" y="228600"/>
            <a:ext cx="8229600" cy="1219200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Prejudgment interest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0" y="6477000"/>
            <a:ext cx="2286000" cy="38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u="sng" cap="none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NotariLaw.com</a:t>
            </a:r>
            <a:endParaRPr lang="en-US" sz="2000" b="1" u="sng" cap="none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18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914400"/>
          </a:xfrm>
        </p:spPr>
        <p:txBody>
          <a:bodyPr/>
          <a:lstStyle/>
          <a:p>
            <a:r>
              <a:rPr lang="en-US" sz="48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Maintenance  and  cure</a:t>
            </a:r>
            <a:endParaRPr lang="en-US" sz="4800" b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200" y="1524000"/>
            <a:ext cx="9067800" cy="533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solidFill>
                  <a:schemeClr val="tx1"/>
                </a:solidFill>
              </a:rPr>
              <a:t> Broad, liberal interpretation.  </a:t>
            </a:r>
          </a:p>
          <a:p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Non-delegable duty.</a:t>
            </a:r>
          </a:p>
          <a:p>
            <a:pPr>
              <a:spcAft>
                <a:spcPts val="600"/>
              </a:spcAft>
            </a:pPr>
            <a:r>
              <a:rPr lang="en-US" sz="3200" dirty="0" smtClean="0">
                <a:solidFill>
                  <a:schemeClr val="tx1"/>
                </a:solidFill>
              </a:rPr>
              <a:t> Encompasses the </a:t>
            </a:r>
            <a:r>
              <a:rPr lang="en-US" sz="3200" dirty="0">
                <a:solidFill>
                  <a:schemeClr val="tx1"/>
                </a:solidFill>
              </a:rPr>
              <a:t>obligation </a:t>
            </a:r>
            <a:r>
              <a:rPr lang="en-US" sz="3200" dirty="0" smtClean="0">
                <a:solidFill>
                  <a:schemeClr val="tx1"/>
                </a:solidFill>
              </a:rPr>
              <a:t>to:</a:t>
            </a:r>
          </a:p>
          <a:p>
            <a:pPr lvl="1">
              <a:spcAft>
                <a:spcPts val="600"/>
              </a:spcAft>
            </a:pPr>
            <a:r>
              <a:rPr lang="en-US" sz="3200" dirty="0">
                <a:solidFill>
                  <a:schemeClr val="tx1"/>
                </a:solidFill>
              </a:rPr>
              <a:t>provide living </a:t>
            </a:r>
            <a:r>
              <a:rPr lang="en-US" sz="3200" dirty="0" smtClean="0">
                <a:solidFill>
                  <a:schemeClr val="tx1"/>
                </a:solidFill>
              </a:rPr>
              <a:t>expenses;</a:t>
            </a:r>
          </a:p>
          <a:p>
            <a:pPr lvl="1">
              <a:spcAft>
                <a:spcPts val="600"/>
              </a:spcAft>
            </a:pPr>
            <a:r>
              <a:rPr lang="en-US" sz="3200" dirty="0" smtClean="0">
                <a:solidFill>
                  <a:schemeClr val="tx1"/>
                </a:solidFill>
              </a:rPr>
              <a:t>promptly </a:t>
            </a:r>
            <a:r>
              <a:rPr lang="en-US" sz="3200" dirty="0">
                <a:solidFill>
                  <a:schemeClr val="tx1"/>
                </a:solidFill>
              </a:rPr>
              <a:t>provide medical </a:t>
            </a:r>
            <a:r>
              <a:rPr lang="en-US" sz="3200" dirty="0" smtClean="0">
                <a:solidFill>
                  <a:schemeClr val="tx1"/>
                </a:solidFill>
              </a:rPr>
              <a:t>care on board;</a:t>
            </a:r>
          </a:p>
          <a:p>
            <a:pPr lvl="1">
              <a:spcAft>
                <a:spcPts val="600"/>
              </a:spcAft>
            </a:pPr>
            <a:r>
              <a:rPr lang="en-US" sz="3200" dirty="0" smtClean="0">
                <a:solidFill>
                  <a:schemeClr val="tx1"/>
                </a:solidFill>
              </a:rPr>
              <a:t>promptly </a:t>
            </a:r>
            <a:r>
              <a:rPr lang="en-US" sz="3200" dirty="0">
                <a:solidFill>
                  <a:schemeClr val="tx1"/>
                </a:solidFill>
              </a:rPr>
              <a:t>approve reasonable medical </a:t>
            </a:r>
            <a:r>
              <a:rPr lang="en-US" sz="3200" dirty="0" smtClean="0">
                <a:solidFill>
                  <a:schemeClr val="tx1"/>
                </a:solidFill>
              </a:rPr>
              <a:t>treatment.</a:t>
            </a:r>
          </a:p>
          <a:p>
            <a:pPr lvl="1">
              <a:spcAft>
                <a:spcPts val="600"/>
              </a:spcAft>
            </a:pPr>
            <a:endParaRPr lang="en-US" sz="3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40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914400"/>
          </a:xfrm>
        </p:spPr>
        <p:txBody>
          <a:bodyPr/>
          <a:lstStyle/>
          <a:p>
            <a:r>
              <a:rPr lang="en-US" sz="48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Punitive Damages</a:t>
            </a:r>
            <a:endParaRPr lang="en-US" sz="4800" b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200" y="1524000"/>
            <a:ext cx="9067800" cy="533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solidFill>
                  <a:schemeClr val="tx1"/>
                </a:solidFill>
              </a:rPr>
              <a:t> Punitive damages (plus  reasonable attorneys’  fees) available for willful and wanton disregard of seafarer’s medical needs.</a:t>
            </a:r>
          </a:p>
          <a:p>
            <a:pPr lvl="1"/>
            <a:r>
              <a:rPr lang="en-US" sz="3200" dirty="0" smtClean="0">
                <a:solidFill>
                  <a:schemeClr val="tx1"/>
                </a:solidFill>
              </a:rPr>
              <a:t> The </a:t>
            </a:r>
            <a:r>
              <a:rPr lang="en-US" sz="3200" dirty="0">
                <a:solidFill>
                  <a:schemeClr val="tx1"/>
                </a:solidFill>
              </a:rPr>
              <a:t>failure to provide proper medical care for seafarers has provided the impetus for punitive damage awards.  </a:t>
            </a:r>
            <a:r>
              <a:rPr lang="en-US" sz="3200" i="1" dirty="0">
                <a:solidFill>
                  <a:schemeClr val="tx1"/>
                </a:solidFill>
              </a:rPr>
              <a:t>See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i="1" dirty="0">
                <a:solidFill>
                  <a:schemeClr val="tx1"/>
                </a:solidFill>
              </a:rPr>
              <a:t>The City of Carlisle</a:t>
            </a:r>
            <a:r>
              <a:rPr lang="en-US" sz="3200" dirty="0">
                <a:solidFill>
                  <a:schemeClr val="tx1"/>
                </a:solidFill>
              </a:rPr>
              <a:t>, 39 F. 807 (DC Ore. 1889</a:t>
            </a:r>
            <a:r>
              <a:rPr lang="en-US" sz="3200" dirty="0" smtClean="0">
                <a:solidFill>
                  <a:schemeClr val="tx1"/>
                </a:solidFill>
              </a:rPr>
              <a:t>).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71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914400"/>
          </a:xfrm>
        </p:spPr>
        <p:txBody>
          <a:bodyPr/>
          <a:lstStyle/>
          <a:p>
            <a:r>
              <a:rPr lang="en-US" sz="48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Vicarious Liability</a:t>
            </a:r>
            <a:endParaRPr lang="en-US" sz="4800" b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200" y="1524000"/>
            <a:ext cx="9067800" cy="533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3200" dirty="0" smtClean="0">
                <a:solidFill>
                  <a:schemeClr val="tx1"/>
                </a:solidFill>
              </a:rPr>
              <a:t> The employer is </a:t>
            </a:r>
            <a:r>
              <a:rPr lang="en-US" sz="3200" dirty="0">
                <a:solidFill>
                  <a:schemeClr val="tx1"/>
                </a:solidFill>
              </a:rPr>
              <a:t>liable for the negligence of </a:t>
            </a:r>
            <a:r>
              <a:rPr lang="en-US" sz="3200" dirty="0" smtClean="0">
                <a:solidFill>
                  <a:schemeClr val="tx1"/>
                </a:solidFill>
              </a:rPr>
              <a:t>a physician </a:t>
            </a:r>
            <a:r>
              <a:rPr lang="en-US" sz="3200" dirty="0">
                <a:solidFill>
                  <a:schemeClr val="tx1"/>
                </a:solidFill>
              </a:rPr>
              <a:t>that it hires to treat its crew. </a:t>
            </a:r>
            <a:r>
              <a:rPr lang="en-US" sz="3200" i="1" dirty="0" smtClean="0">
                <a:solidFill>
                  <a:schemeClr val="tx1"/>
                </a:solidFill>
              </a:rPr>
              <a:t>Olsen </a:t>
            </a:r>
            <a:r>
              <a:rPr lang="en-US" sz="3200" i="1" dirty="0">
                <a:solidFill>
                  <a:schemeClr val="tx1"/>
                </a:solidFill>
              </a:rPr>
              <a:t>v. Am. </a:t>
            </a:r>
            <a:r>
              <a:rPr lang="en-US" sz="3200" i="1" dirty="0" smtClean="0">
                <a:solidFill>
                  <a:schemeClr val="tx1"/>
                </a:solidFill>
              </a:rPr>
              <a:t>S.S. Co</a:t>
            </a:r>
            <a:r>
              <a:rPr lang="en-US" sz="3200" i="1" dirty="0">
                <a:solidFill>
                  <a:schemeClr val="tx1"/>
                </a:solidFill>
              </a:rPr>
              <a:t>.</a:t>
            </a:r>
            <a:r>
              <a:rPr lang="en-US" sz="3200" dirty="0">
                <a:solidFill>
                  <a:schemeClr val="tx1"/>
                </a:solidFill>
              </a:rPr>
              <a:t>, 176 F.3d 891, 895-896 (6th Cir. 1999</a:t>
            </a:r>
            <a:r>
              <a:rPr lang="en-US" sz="3200" dirty="0" smtClean="0">
                <a:solidFill>
                  <a:schemeClr val="tx1"/>
                </a:solidFill>
              </a:rPr>
              <a:t>).</a:t>
            </a:r>
          </a:p>
          <a:p>
            <a:pPr lvl="1">
              <a:spcAft>
                <a:spcPts val="600"/>
              </a:spcAft>
            </a:pPr>
            <a:r>
              <a:rPr lang="en-US" sz="3200" dirty="0">
                <a:solidFill>
                  <a:schemeClr val="tx1"/>
                </a:solidFill>
              </a:rPr>
              <a:t>Doctor as </a:t>
            </a:r>
            <a:r>
              <a:rPr lang="en-US" sz="3200" dirty="0" smtClean="0">
                <a:solidFill>
                  <a:schemeClr val="tx1"/>
                </a:solidFill>
              </a:rPr>
              <a:t>agent.</a:t>
            </a:r>
          </a:p>
          <a:p>
            <a:pPr lvl="1">
              <a:spcAft>
                <a:spcPts val="600"/>
              </a:spcAft>
            </a:pPr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Selected/engaged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by the employer.</a:t>
            </a:r>
          </a:p>
          <a:p>
            <a:pPr lvl="1">
              <a:spcAft>
                <a:spcPts val="600"/>
              </a:spcAft>
            </a:pP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64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6096000"/>
          </a:xfrm>
        </p:spPr>
        <p:txBody>
          <a:bodyPr anchor="ctr"/>
          <a:lstStyle/>
          <a:p>
            <a:pPr algn="ctr"/>
            <a:r>
              <a:rPr lang="en-US" i="1" dirty="0"/>
              <a:t>Adams v. Liberty Maritime </a:t>
            </a:r>
            <a:r>
              <a:rPr lang="en-US" i="1" dirty="0" smtClean="0"/>
              <a:t>Corp. et al.,</a:t>
            </a:r>
            <a:r>
              <a:rPr lang="en-US" dirty="0"/>
              <a:t> </a:t>
            </a:r>
            <a:r>
              <a:rPr lang="en-US" dirty="0" smtClean="0"/>
              <a:t>No</a:t>
            </a:r>
            <a:r>
              <a:rPr lang="en-US" dirty="0"/>
              <a:t>. </a:t>
            </a:r>
            <a:r>
              <a:rPr lang="en-US" dirty="0" smtClean="0"/>
              <a:t>2:16-CV-05352 (GRB),</a:t>
            </a:r>
            <a:br>
              <a:rPr lang="en-US" dirty="0" smtClean="0"/>
            </a:br>
            <a:r>
              <a:rPr lang="en-US" dirty="0"/>
              <a:t>2020 WL </a:t>
            </a:r>
            <a:r>
              <a:rPr lang="en-US" dirty="0" smtClean="0"/>
              <a:t>4380996 </a:t>
            </a:r>
            <a:br>
              <a:rPr lang="en-US" dirty="0" smtClean="0"/>
            </a:br>
            <a:r>
              <a:rPr lang="en-US" dirty="0" smtClean="0"/>
              <a:t>(E.D.N.Y. July 31, 2020).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0" y="6477000"/>
            <a:ext cx="2286000" cy="38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u="sng" cap="none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NotariLaw.com</a:t>
            </a:r>
            <a:endParaRPr lang="en-US" sz="2000" b="1" u="sng" cap="none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3505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Adams v. Liberty Maritime Corp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 WL 4380996 </a:t>
            </a:r>
            <a:endParaRPr lang="en-US" sz="4800" b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839200" cy="4876800"/>
          </a:xfrm>
        </p:spPr>
        <p:txBody>
          <a:bodyPr>
            <a:normAutofit/>
          </a:bodyPr>
          <a:lstStyle/>
          <a:p>
            <a:r>
              <a:rPr lang="en-US" sz="3600" dirty="0"/>
              <a:t>Crewmember (CM) known to have high blood pressure and diabetes.</a:t>
            </a:r>
          </a:p>
          <a:p>
            <a:r>
              <a:rPr lang="en-US" sz="3600" dirty="0" smtClean="0"/>
              <a:t>Reported breathing </a:t>
            </a:r>
            <a:r>
              <a:rPr lang="en-US" sz="3600" dirty="0"/>
              <a:t>issues and painful swelling in his legs and </a:t>
            </a:r>
            <a:r>
              <a:rPr lang="en-US" sz="3600" dirty="0" smtClean="0"/>
              <a:t>feet.</a:t>
            </a:r>
            <a:endParaRPr lang="en-US" sz="3600" dirty="0"/>
          </a:p>
          <a:p>
            <a:r>
              <a:rPr lang="en-US" sz="3600" dirty="0"/>
              <a:t>Captain e-mailed Future Care (Telemedicine provider).</a:t>
            </a:r>
          </a:p>
          <a:p>
            <a:r>
              <a:rPr lang="en-US" sz="3600" dirty="0"/>
              <a:t>Future Care relayed this information to a doctor in its shipboard medical call line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2997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229600" cy="12192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Doctor’s actions</a:t>
            </a:r>
            <a:endParaRPr lang="en-US" sz="4800" b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839200" cy="5105400"/>
          </a:xfrm>
        </p:spPr>
        <p:txBody>
          <a:bodyPr>
            <a:normAutofit/>
          </a:bodyPr>
          <a:lstStyle/>
          <a:p>
            <a:r>
              <a:rPr lang="en-US" sz="3600" dirty="0"/>
              <a:t>The Doctor diagnosed the crewmember’s condition as venous stasis—a chronic vein disease not specifically treatable with medication.</a:t>
            </a:r>
          </a:p>
          <a:p>
            <a:r>
              <a:rPr lang="en-US" sz="3600" dirty="0"/>
              <a:t>The Doctor also advised the captain to confirm whether the CM was experiencing wheezing or difficulty </a:t>
            </a:r>
            <a:r>
              <a:rPr lang="en-US" sz="3600" dirty="0" smtClean="0"/>
              <a:t>breathing.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3945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229600" cy="12192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Captain’s actions</a:t>
            </a:r>
            <a:endParaRPr lang="en-US" sz="4800" b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067800" cy="5486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Withheld </a:t>
            </a:r>
            <a:r>
              <a:rPr lang="en-US" sz="3600" dirty="0"/>
              <a:t>information from Future Care regarding the swelling in the CM’s </a:t>
            </a:r>
            <a:r>
              <a:rPr lang="en-US" sz="3600" dirty="0" smtClean="0"/>
              <a:t>legs</a:t>
            </a:r>
          </a:p>
          <a:p>
            <a:r>
              <a:rPr lang="en-US" sz="3600" dirty="0" smtClean="0"/>
              <a:t>Inaccurately </a:t>
            </a:r>
            <a:r>
              <a:rPr lang="en-US" sz="3600" dirty="0"/>
              <a:t>reported the breathing problems.</a:t>
            </a:r>
          </a:p>
          <a:p>
            <a:pPr lvl="1"/>
            <a:r>
              <a:rPr lang="en-US" sz="3400" dirty="0"/>
              <a:t>No entries  in the ship’s medical log.</a:t>
            </a:r>
          </a:p>
          <a:p>
            <a:pPr lvl="1"/>
            <a:r>
              <a:rPr lang="en-US" sz="3400" dirty="0" smtClean="0"/>
              <a:t>Suspicious that the </a:t>
            </a:r>
            <a:r>
              <a:rPr lang="en-US" sz="3400" dirty="0"/>
              <a:t>CM was </a:t>
            </a:r>
            <a:r>
              <a:rPr lang="en-US" sz="3400" dirty="0" smtClean="0"/>
              <a:t>faking symptoms.</a:t>
            </a:r>
            <a:endParaRPr lang="en-US" sz="3400" dirty="0"/>
          </a:p>
          <a:p>
            <a:pPr lvl="1"/>
            <a:r>
              <a:rPr lang="en-US" sz="3400" dirty="0"/>
              <a:t>Reluctant to have CM seek </a:t>
            </a:r>
            <a:r>
              <a:rPr lang="en-US" sz="3400" dirty="0" err="1"/>
              <a:t>shoreside</a:t>
            </a:r>
            <a:r>
              <a:rPr lang="en-US" sz="3400" dirty="0"/>
              <a:t> medical care </a:t>
            </a:r>
            <a:r>
              <a:rPr lang="en-US" sz="3400" dirty="0" smtClean="0"/>
              <a:t>to save the company money.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186176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4837</TotalTime>
  <Words>932</Words>
  <Application>Microsoft Office PowerPoint</Application>
  <PresentationFormat>On-screen Show (4:3)</PresentationFormat>
  <Paragraphs>101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Flow</vt:lpstr>
      <vt:lpstr>PowerPoint Presentation</vt:lpstr>
      <vt:lpstr>Maintenance  and  cure</vt:lpstr>
      <vt:lpstr>Maintenance  and  cure</vt:lpstr>
      <vt:lpstr>Punitive Damages</vt:lpstr>
      <vt:lpstr>Vicarious Liability</vt:lpstr>
      <vt:lpstr>Adams v. Liberty Maritime Corp. et al., No. 2:16-CV-05352 (GRB), 2020 WL 4380996  (E.D.N.Y. July 31, 2020).</vt:lpstr>
      <vt:lpstr>Adams v. Liberty Maritime Corp. 2020 WL 4380996 </vt:lpstr>
      <vt:lpstr>Doctor’s actions</vt:lpstr>
      <vt:lpstr>Captain’s actions</vt:lpstr>
      <vt:lpstr>Adams v. Liberty Maritime Corp. 2020 WL 4380996  </vt:lpstr>
      <vt:lpstr>Finally disembarked and hospitalized</vt:lpstr>
      <vt:lpstr>PowerPoint Presentation</vt:lpstr>
      <vt:lpstr>Discussion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 Notari</dc:creator>
  <cp:lastModifiedBy>Adria Notari</cp:lastModifiedBy>
  <cp:revision>386</cp:revision>
  <dcterms:created xsi:type="dcterms:W3CDTF">2018-02-24T17:50:04Z</dcterms:created>
  <dcterms:modified xsi:type="dcterms:W3CDTF">2021-01-12T18:39:30Z</dcterms:modified>
</cp:coreProperties>
</file>